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</p:sldMasterIdLst>
  <p:notesMasterIdLst>
    <p:notesMasterId r:id="rId11"/>
  </p:notesMasterIdLst>
  <p:sldIdLst>
    <p:sldId id="256" r:id="rId5"/>
    <p:sldId id="542" r:id="rId6"/>
    <p:sldId id="537" r:id="rId7"/>
    <p:sldId id="543" r:id="rId8"/>
    <p:sldId id="553" r:id="rId9"/>
    <p:sldId id="35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C1E"/>
    <a:srgbClr val="07A852"/>
    <a:srgbClr val="F63B82"/>
    <a:srgbClr val="0077BD"/>
    <a:srgbClr val="17A5DA"/>
    <a:srgbClr val="EE337A"/>
    <a:srgbClr val="63176C"/>
    <a:srgbClr val="70AD47"/>
    <a:srgbClr val="31B14D"/>
    <a:srgbClr val="F28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598" autoAdjust="0"/>
  </p:normalViewPr>
  <p:slideViewPr>
    <p:cSldViewPr snapToGrid="0">
      <p:cViewPr varScale="1">
        <p:scale>
          <a:sx n="66" d="100"/>
          <a:sy n="66" d="100"/>
        </p:scale>
        <p:origin x="13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78E89-203B-4B6C-864D-B1154F7B2D5B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A424-403B-47C3-B86F-C530A1A313E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033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BA424-403B-47C3-B86F-C530A1A313EF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7550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BA424-403B-47C3-B86F-C530A1A313E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306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0" y="-1"/>
            <a:ext cx="9144000" cy="1186249"/>
            <a:chOff x="0" y="0"/>
            <a:chExt cx="9144000" cy="816429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 cstate="print"/>
            <a:srcRect r="55172"/>
            <a:stretch/>
          </p:blipFill>
          <p:spPr>
            <a:xfrm>
              <a:off x="0" y="0"/>
              <a:ext cx="9144000" cy="81642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373" y="145957"/>
              <a:ext cx="1796142" cy="571763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1172" y="172712"/>
              <a:ext cx="2162095" cy="480465"/>
            </a:xfrm>
            <a:prstGeom prst="rect">
              <a:avLst/>
            </a:prstGeom>
          </p:spPr>
        </p:pic>
      </p:grpSp>
      <p:sp>
        <p:nvSpPr>
          <p:cNvPr id="15" name="Rectángulo 14"/>
          <p:cNvSpPr/>
          <p:nvPr userDrawn="1"/>
        </p:nvSpPr>
        <p:spPr>
          <a:xfrm>
            <a:off x="157549" y="212071"/>
            <a:ext cx="2437370" cy="830756"/>
          </a:xfrm>
          <a:prstGeom prst="rect">
            <a:avLst/>
          </a:prstGeom>
          <a:solidFill>
            <a:srgbClr val="74BD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3026243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22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3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177916"/>
            <a:ext cx="91170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443663" y="4293870"/>
            <a:ext cx="2124075" cy="46672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6C220-AAF0-4760-B297-F2BD22DE88CB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18182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067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0664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4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678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0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207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3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584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392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9496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0588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4403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9367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826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9060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8149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10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135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99632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6830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68048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36484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18515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2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18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88878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46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12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17436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8774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42777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40202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1354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4434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1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5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9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6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42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8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E131-BCA4-42FF-8541-DE1FE8383636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5D9A-117B-4699-959E-188DC373CD2E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-1"/>
            <a:ext cx="9144000" cy="1186249"/>
            <a:chOff x="0" y="0"/>
            <a:chExt cx="9144000" cy="816429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15" cstate="print"/>
            <a:srcRect r="55172"/>
            <a:stretch/>
          </p:blipFill>
          <p:spPr>
            <a:xfrm>
              <a:off x="0" y="0"/>
              <a:ext cx="9144000" cy="81642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50373" y="145957"/>
              <a:ext cx="1796142" cy="571763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1172" y="172712"/>
              <a:ext cx="2162095" cy="480465"/>
            </a:xfrm>
            <a:prstGeom prst="rect">
              <a:avLst/>
            </a:prstGeom>
          </p:spPr>
        </p:pic>
      </p:grpSp>
      <p:sp>
        <p:nvSpPr>
          <p:cNvPr id="15" name="Rectángulo 14"/>
          <p:cNvSpPr/>
          <p:nvPr userDrawn="1"/>
        </p:nvSpPr>
        <p:spPr>
          <a:xfrm>
            <a:off x="157549" y="212071"/>
            <a:ext cx="2437370" cy="830756"/>
          </a:xfrm>
          <a:prstGeom prst="rect">
            <a:avLst/>
          </a:prstGeom>
          <a:solidFill>
            <a:srgbClr val="74BD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6258" y="6176964"/>
            <a:ext cx="9117742" cy="66833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5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7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300" smtClean="0"/>
              <a:t>Haga clic para modificar el estilo de título del patrón</a:t>
            </a:r>
            <a:endParaRPr lang="en-US" sz="330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" y="-12614"/>
            <a:ext cx="9144000" cy="12010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flipV="1">
            <a:off x="-1" y="0"/>
            <a:ext cx="9144001" cy="126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722394" y="106680"/>
            <a:ext cx="1421606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7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3580-3C2A-4BF7-A6F2-99735AE51331}" type="datetimeFigureOut">
              <a:rPr lang="es-CO" smtClean="0"/>
              <a:pPr/>
              <a:t>14/08/2015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DC8F-682A-4690-8A00-910631B22A5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23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/>
          <p:cNvSpPr txBox="1">
            <a:spLocks noChangeArrowheads="1"/>
          </p:cNvSpPr>
          <p:nvPr/>
        </p:nvSpPr>
        <p:spPr bwMode="auto">
          <a:xfrm>
            <a:off x="1671145" y="2605094"/>
            <a:ext cx="5833241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829452"/>
            <a:r>
              <a:rPr lang="es-CO" altLang="es-CO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REPORTE ACCIDENTES LABORALES</a:t>
            </a:r>
          </a:p>
          <a:p>
            <a:pPr algn="ctr" defTabSz="829452"/>
            <a:endParaRPr lang="es-CO" altLang="es-CO" sz="3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 defTabSz="1007943"/>
            <a:endParaRPr lang="es-CO" altLang="es-CO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 defTabSz="1007943"/>
            <a:r>
              <a:rPr lang="es-CO" altLang="es-CO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2015</a:t>
            </a:r>
            <a:endParaRPr lang="es-CO" altLang="es-CO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7918" y="1338919"/>
            <a:ext cx="7421289" cy="84065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732" y="5151391"/>
            <a:ext cx="7914290" cy="84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540001" y="115561"/>
            <a:ext cx="7771680" cy="11217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C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ACCIDENTE DE TRABAJO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C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1562 11 de Julio de 2012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5" name="Rectangle 6"/>
          <p:cNvSpPr>
            <a:spLocks noChangeArrowheads="1"/>
          </p:cNvSpPr>
          <p:nvPr/>
        </p:nvSpPr>
        <p:spPr bwMode="auto">
          <a:xfrm>
            <a:off x="1" y="1209517"/>
            <a:ext cx="184708" cy="343608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endParaRPr lang="es-CO" altLang="es-CO" sz="1633"/>
          </a:p>
        </p:txBody>
      </p:sp>
      <p:pic>
        <p:nvPicPr>
          <p:cNvPr id="38916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1" y="1237469"/>
            <a:ext cx="7610771" cy="502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666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0" y="335641"/>
            <a:ext cx="8231040" cy="6206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O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ACCIDENTE DE TRABAJO</a:t>
            </a: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>
          <a:xfrm>
            <a:off x="456481" y="1143721"/>
            <a:ext cx="8231040" cy="5071680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endParaRPr lang="es-CO" sz="2177">
              <a:cs typeface="Arial" pitchFamily="34" charset="0"/>
            </a:endParaRPr>
          </a:p>
          <a:p>
            <a:pPr algn="just" eaLnBrk="1" hangingPunct="1">
              <a:buFontTx/>
              <a:buNone/>
              <a:defRPr/>
            </a:pPr>
            <a:endParaRPr lang="es-CO" sz="2177">
              <a:cs typeface="Arial" pitchFamily="34" charset="0"/>
            </a:endParaRPr>
          </a:p>
          <a:p>
            <a:pPr algn="just" eaLnBrk="1" hangingPunct="1">
              <a:buFontTx/>
              <a:buNone/>
              <a:defRPr/>
            </a:pPr>
            <a:endParaRPr lang="es-ES" sz="816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es-CO" sz="816"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" y="1229710"/>
            <a:ext cx="898434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CO" b="1" dirty="0" smtClean="0"/>
              <a:t>EL TRABAJADOR:</a:t>
            </a:r>
          </a:p>
          <a:p>
            <a:pPr marL="342900" indent="-342900">
              <a:buAutoNum type="arabicPeriod"/>
            </a:pPr>
            <a:r>
              <a:rPr lang="es-CO" dirty="0" smtClean="0"/>
              <a:t>DEBE REPORTAR EL ACCIDENTE A SU JEFE INMEDIATO Y A RECURSO HUMANO AL 3105853360 MARIBEL MAHECHA VARGAS </a:t>
            </a:r>
          </a:p>
          <a:p>
            <a:pPr marL="342900" indent="-342900">
              <a:buAutoNum type="arabicPeriod"/>
            </a:pPr>
            <a:endParaRPr lang="es-CO" dirty="0" smtClean="0"/>
          </a:p>
          <a:p>
            <a:pPr marL="342900" indent="-342900">
              <a:buAutoNum type="arabicPeriod"/>
            </a:pPr>
            <a:r>
              <a:rPr lang="es-CO" dirty="0" smtClean="0"/>
              <a:t>Si es trabajador en </a:t>
            </a:r>
            <a:r>
              <a:rPr lang="es-CO" dirty="0" err="1" smtClean="0"/>
              <a:t>Mision</a:t>
            </a:r>
            <a:r>
              <a:rPr lang="es-CO" dirty="0" smtClean="0"/>
              <a:t> por </a:t>
            </a:r>
            <a:r>
              <a:rPr lang="es-CO" dirty="0" err="1" smtClean="0"/>
              <a:t>sertempo</a:t>
            </a:r>
            <a:r>
              <a:rPr lang="es-CO" dirty="0" smtClean="0"/>
              <a:t> LLAME A LA ARL SURA SI ES  TEL: </a:t>
            </a:r>
            <a:r>
              <a:rPr lang="es-CO" b="1" dirty="0" smtClean="0"/>
              <a:t>Líneas de atención 01800 051 1414 o 01800 094 1414</a:t>
            </a:r>
            <a:r>
              <a:rPr lang="es-CO" b="1" dirty="0" smtClean="0"/>
              <a:t>. o al 4055911 en </a:t>
            </a:r>
            <a:r>
              <a:rPr lang="es-CO" b="1" dirty="0" err="1" smtClean="0"/>
              <a:t>bogota</a:t>
            </a:r>
            <a:r>
              <a:rPr lang="es-CO" b="1" dirty="0" smtClean="0"/>
              <a:t>.</a:t>
            </a:r>
            <a:endParaRPr lang="es-CO" b="1" dirty="0" smtClean="0"/>
          </a:p>
          <a:p>
            <a:pPr marL="342900" indent="-342900">
              <a:buAutoNum type="arabicPeriod"/>
            </a:pPr>
            <a:r>
              <a:rPr lang="es-CO" b="1" dirty="0" smtClean="0"/>
              <a:t>S</a:t>
            </a:r>
            <a:r>
              <a:rPr lang="es-CO" dirty="0" smtClean="0"/>
              <a:t>i  es trabajador directo de la OSA llame a la </a:t>
            </a:r>
            <a:r>
              <a:rPr lang="es-CO" dirty="0" err="1" smtClean="0"/>
              <a:t>linea</a:t>
            </a:r>
            <a:r>
              <a:rPr lang="es-CO" dirty="0" smtClean="0"/>
              <a:t> efectiva de colmena   </a:t>
            </a:r>
            <a:r>
              <a:rPr lang="es-CO" dirty="0" smtClean="0"/>
              <a:t>018000-9-19667</a:t>
            </a:r>
            <a:r>
              <a:rPr lang="es-CO" dirty="0"/>
              <a:t> </a:t>
            </a:r>
            <a:r>
              <a:rPr lang="es-CO" dirty="0" smtClean="0"/>
              <a:t>nivel </a:t>
            </a:r>
            <a:r>
              <a:rPr lang="es-CO" dirty="0" smtClean="0"/>
              <a:t>nacional </a:t>
            </a:r>
            <a:r>
              <a:rPr lang="es-CO" dirty="0"/>
              <a:t>RECUERDE ESTE NUMERO ES GRATUITO Y SE PUEDE MARCAR DESDE SU </a:t>
            </a:r>
            <a:r>
              <a:rPr lang="es-CO" dirty="0" smtClean="0"/>
              <a:t>CELULAR</a:t>
            </a:r>
            <a:r>
              <a:rPr lang="es-CO" dirty="0" smtClean="0"/>
              <a:t>. </a:t>
            </a:r>
            <a:endParaRPr lang="es-CO" dirty="0" smtClean="0"/>
          </a:p>
          <a:p>
            <a:pPr marL="342900" indent="-342900">
              <a:buAutoNum type="arabicPeriod"/>
            </a:pPr>
            <a:endParaRPr lang="es-CO" dirty="0"/>
          </a:p>
          <a:p>
            <a:pPr marL="342900" indent="-342900">
              <a:buAutoNum type="arabicPeriod"/>
            </a:pPr>
            <a:r>
              <a:rPr lang="es-CO" dirty="0" smtClean="0"/>
              <a:t>Si esta  </a:t>
            </a:r>
            <a:r>
              <a:rPr lang="es-CO" dirty="0" err="1" smtClean="0"/>
              <a:t>Bogota</a:t>
            </a:r>
            <a:r>
              <a:rPr lang="es-CO" dirty="0" smtClean="0"/>
              <a:t> 4010447, </a:t>
            </a:r>
            <a:r>
              <a:rPr lang="es-CO" dirty="0" err="1" smtClean="0"/>
              <a:t>Medellin</a:t>
            </a:r>
            <a:r>
              <a:rPr lang="es-CO" dirty="0" smtClean="0"/>
              <a:t>  4441246, Cali 4036400 barranquilla 3537559.</a:t>
            </a:r>
          </a:p>
          <a:p>
            <a:pPr marL="342900" indent="-342900">
              <a:buAutoNum type="arabicPeriod"/>
            </a:pPr>
            <a:r>
              <a:rPr lang="es-CO" dirty="0" smtClean="0"/>
              <a:t>DIRIJASE  A LA IPS MAS CERCANA Y DETERMINADA POR LA ARL EN SU LLAMADA</a:t>
            </a:r>
            <a:r>
              <a:rPr lang="es-CO" dirty="0" smtClean="0"/>
              <a:t>.</a:t>
            </a:r>
          </a:p>
          <a:p>
            <a:pPr marL="342900" indent="-342900">
              <a:buAutoNum type="arabicPeriod"/>
            </a:pPr>
            <a:r>
              <a:rPr lang="es-CO" dirty="0" smtClean="0"/>
              <a:t>Se llena el formato de reporte de accidente laboral.</a:t>
            </a:r>
            <a:endParaRPr lang="es-CO" dirty="0" smtClean="0"/>
          </a:p>
          <a:p>
            <a:pPr marL="342900" indent="-342900">
              <a:buAutoNum type="arabicPeriod"/>
            </a:pPr>
            <a:endParaRPr lang="es-CO" sz="900" dirty="0" smtClean="0"/>
          </a:p>
        </p:txBody>
      </p:sp>
    </p:spTree>
    <p:extLst>
      <p:ext uri="{BB962C8B-B14F-4D97-AF65-F5344CB8AC3E}">
        <p14:creationId xmlns:p14="http://schemas.microsoft.com/office/powerpoint/2010/main" val="23137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183841" y="2032201"/>
            <a:ext cx="988262" cy="343608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4" rIns="91429" bIns="45714">
            <a:spAutoFit/>
          </a:bodyPr>
          <a:lstStyle>
            <a:lvl1pPr defTabSz="1006475"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defTabSz="1006475"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defTabSz="1006475"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defTabSz="1006475"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defTabSz="1006475"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s-CO" altLang="es-CO" sz="1633"/>
              <a:t>4055911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188" y="289657"/>
            <a:ext cx="7771680" cy="112176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s-CO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 en caso de A.T</a:t>
            </a:r>
            <a:endParaRPr lang="es-E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436" y="1308537"/>
            <a:ext cx="4004440" cy="491884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445841" y="1387363"/>
            <a:ext cx="449320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CO" b="1" dirty="0" smtClean="0"/>
              <a:t>LA EMPRESA USUARIA:</a:t>
            </a:r>
          </a:p>
          <a:p>
            <a:pPr marL="342900" indent="-342900">
              <a:buAutoNum type="arabicPeriod"/>
            </a:pPr>
            <a:endParaRPr lang="es-CO" sz="900" dirty="0" smtClean="0"/>
          </a:p>
          <a:p>
            <a:pPr marL="342900" indent="-342900">
              <a:buAutoNum type="arabicPeriod"/>
            </a:pPr>
            <a:r>
              <a:rPr lang="es-CO" dirty="0" smtClean="0"/>
              <a:t>DEBE REPORTAR  EL EVENTO ANTE SERTEMPO ANTES DE 72 HORAS.</a:t>
            </a:r>
          </a:p>
          <a:p>
            <a:pPr marL="342900" indent="-342900">
              <a:buAutoNum type="arabicPeriod"/>
            </a:pPr>
            <a:endParaRPr lang="es-CO" sz="900" dirty="0" smtClean="0"/>
          </a:p>
          <a:p>
            <a:pPr marL="342900" indent="-342900">
              <a:buAutoNum type="arabicPeriod"/>
            </a:pPr>
            <a:r>
              <a:rPr lang="es-CO" dirty="0" smtClean="0"/>
              <a:t>DILIGENCIAR EL FORMATO DE REPORTE DE ACCIDENTE.</a:t>
            </a:r>
          </a:p>
          <a:p>
            <a:pPr marL="342900" indent="-342900">
              <a:buAutoNum type="arabicPeriod"/>
            </a:pPr>
            <a:endParaRPr lang="es-CO" sz="900" dirty="0" smtClean="0"/>
          </a:p>
          <a:p>
            <a:pPr marL="342900" indent="-342900">
              <a:buAutoNum type="arabicPeriod"/>
            </a:pPr>
            <a:r>
              <a:rPr lang="es-CO" dirty="0" smtClean="0"/>
              <a:t>RECIBIR EL PROCEDIMIENTO SEGÚN LA ARL.</a:t>
            </a:r>
          </a:p>
          <a:p>
            <a:pPr marL="342900" indent="-342900">
              <a:buAutoNum type="arabicPeriod"/>
            </a:pPr>
            <a:endParaRPr lang="es-CO" dirty="0" smtClean="0"/>
          </a:p>
          <a:p>
            <a:pPr marL="342900" indent="-342900">
              <a:buAutoNum type="arabicPeriod"/>
            </a:pPr>
            <a:r>
              <a:rPr lang="es-CO" dirty="0" smtClean="0"/>
              <a:t>REALIZAR LA INVESTIGACION DE ACCIDENTE LABORAL.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3241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961697" y="2096814"/>
            <a:ext cx="687376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000" dirty="0" smtClean="0"/>
              <a:t>TENGA SIEMPRE A MANO EL NUMERO DE POLICIA DE CUADRANTE Y  EL NUMERO DE LA ARL GUARDADO EN SU CELULAR EN CASO DE ALGUN EVENTO REPORTE DE INMEDIATO</a:t>
            </a:r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21353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20312"/>
            <a:ext cx="5273305" cy="5143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73304" y="935627"/>
            <a:ext cx="3870696" cy="84065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47680" y="2598393"/>
            <a:ext cx="3121945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Gracias…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477977" y="4188418"/>
            <a:ext cx="31203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Te invitamos que sigas construyendo momentos del cuidado en tu vida familiar, laboral y social.</a:t>
            </a:r>
          </a:p>
        </p:txBody>
      </p:sp>
    </p:spTree>
    <p:extLst>
      <p:ext uri="{BB962C8B-B14F-4D97-AF65-F5344CB8AC3E}">
        <p14:creationId xmlns:p14="http://schemas.microsoft.com/office/powerpoint/2010/main" val="200883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4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4" id="{8D1D9429-414F-4C69-B0A8-067EF7524318}" vid="{13CC8490-4AFF-4B43-BC11-ECEC9CAB46A9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</Template>
  <TotalTime>2461</TotalTime>
  <Words>230</Words>
  <Application>Microsoft Office PowerPoint</Application>
  <PresentationFormat>Presentación en pantalla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Tema4</vt:lpstr>
      <vt:lpstr>Diseño personalizado</vt:lpstr>
      <vt:lpstr>1_Diseño personalizado</vt:lpstr>
      <vt:lpstr>2_Diseño personalizado</vt:lpstr>
      <vt:lpstr>Presentación de PowerPoint</vt:lpstr>
      <vt:lpstr>Presentación de PowerPoint</vt:lpstr>
      <vt:lpstr>ACCIDENTE DE TRABAJO</vt:lpstr>
      <vt:lpstr>Presentación de PowerPoint</vt:lpstr>
      <vt:lpstr>Presentación de PowerPoint</vt:lpstr>
      <vt:lpstr>Presentación de PowerPoint</vt:lpstr>
    </vt:vector>
  </TitlesOfParts>
  <Company>Suramericana S.A.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Andrea Correa Tangarife</dc:creator>
  <cp:lastModifiedBy>Maribel Mahecha</cp:lastModifiedBy>
  <cp:revision>177</cp:revision>
  <dcterms:created xsi:type="dcterms:W3CDTF">2014-09-08T16:31:17Z</dcterms:created>
  <dcterms:modified xsi:type="dcterms:W3CDTF">2015-08-14T14:18:53Z</dcterms:modified>
</cp:coreProperties>
</file>